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  <p:sldId id="263" r:id="rId28"/>
    <p:sldId id="264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Code Pro" charset="1" panose="00000500000000000000"/>
      <p:regular r:id="rId11"/>
    </p:embeddedFont>
    <p:embeddedFont>
      <p:font typeface="Code Pro Bold" charset="1" panose="00000800000000000000"/>
      <p:regular r:id="rId12"/>
    </p:embeddedFont>
    <p:embeddedFont>
      <p:font typeface="Fira Code" charset="1" panose="020B0809050000020004"/>
      <p:regular r:id="rId13"/>
    </p:embeddedFont>
    <p:embeddedFont>
      <p:font typeface="Fira Code Bold" charset="1" panose="020B0809050000020004"/>
      <p:regular r:id="rId14"/>
    </p:embeddedFont>
    <p:embeddedFont>
      <p:font typeface="Gothic A1 Bold" charset="1" panose="00000000000000000000"/>
      <p:regular r:id="rId15"/>
    </p:embeddedFont>
    <p:embeddedFont>
      <p:font typeface="Gothic A1 Bold Bold" charset="1" panose="00000000000000000000"/>
      <p:regular r:id="rId16"/>
    </p:embeddedFont>
    <p:embeddedFont>
      <p:font typeface="Agrandir Grand Medium" charset="1" panose="00000607000000000000"/>
      <p:regular r:id="rId17"/>
    </p:embeddedFont>
    <p:embeddedFont>
      <p:font typeface="Agrandir Grand Medium Bold" charset="1" panose="00000907000000000000"/>
      <p:regular r:id="rId18"/>
    </p:embeddedFont>
    <p:embeddedFont>
      <p:font typeface="Agrandir Grand Medium Italics" charset="1" panose="00000607000000000000"/>
      <p:regular r:id="rId19"/>
    </p:embeddedFont>
    <p:embeddedFont>
      <p:font typeface="Agrandir Grand Medium Bold Italics" charset="1" panose="00000907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26" Target="slides/slide6.xml" Type="http://schemas.openxmlformats.org/officeDocument/2006/relationships/slide"/><Relationship Id="rId27" Target="slides/slide7.xml" Type="http://schemas.openxmlformats.org/officeDocument/2006/relationships/slide"/><Relationship Id="rId28" Target="slides/slide8.xml" Type="http://schemas.openxmlformats.org/officeDocument/2006/relationships/slide"/><Relationship Id="rId29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2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png" Type="http://schemas.openxmlformats.org/officeDocument/2006/relationships/image"/><Relationship Id="rId11" Target="../media/image9.svg" Type="http://schemas.openxmlformats.org/officeDocument/2006/relationships/image"/><Relationship Id="rId12" Target="../media/image10.png" Type="http://schemas.openxmlformats.org/officeDocument/2006/relationships/image"/><Relationship Id="rId13" Target="../media/image1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11" Target="../media/image11.svg" Type="http://schemas.openxmlformats.org/officeDocument/2006/relationships/image"/><Relationship Id="rId12" Target="../media/image15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11" Target="../media/image11.svg" Type="http://schemas.openxmlformats.org/officeDocument/2006/relationships/image"/><Relationship Id="rId12" Target="../media/image16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11" Target="../media/image11.svg" Type="http://schemas.openxmlformats.org/officeDocument/2006/relationships/image"/><Relationship Id="rId12" Target="../media/image16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11" Target="../media/image11.svg" Type="http://schemas.openxmlformats.org/officeDocument/2006/relationships/image"/><Relationship Id="rId12" Target="../media/image17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11" Target="../media/image11.svg" Type="http://schemas.openxmlformats.org/officeDocument/2006/relationships/image"/><Relationship Id="rId12" Target="../media/image17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11" Target="../media/image11.svg" Type="http://schemas.openxmlformats.org/officeDocument/2006/relationships/image"/><Relationship Id="rId12" Target="../media/image18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194" y="0"/>
            <a:ext cx="18310194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2740160" y="2404384"/>
            <a:ext cx="4810882" cy="5064087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014142"/>
            <a:ext cx="526895" cy="336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FFFFFF"/>
                </a:solidFill>
                <a:latin typeface="Gothic A1 Bold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679011"/>
            <a:ext cx="10362758" cy="2257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661"/>
              </a:lnSpc>
            </a:pPr>
            <a:r>
              <a:rPr lang="en-US" sz="5217">
                <a:solidFill>
                  <a:srgbClr val="FFFFFF"/>
                </a:solidFill>
                <a:latin typeface="Agrandir Grand Medium Bold"/>
              </a:rPr>
              <a:t>Student Attendance Management Using ? 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292148" y="6317238"/>
            <a:ext cx="8756386" cy="1151233"/>
            <a:chOff x="0" y="0"/>
            <a:chExt cx="11675181" cy="1534978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1675181" cy="1534978"/>
              <a:chOff x="0" y="0"/>
              <a:chExt cx="8512463" cy="110617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8513733" cy="1126052"/>
              </a:xfrm>
              <a:custGeom>
                <a:avLst/>
                <a:gdLst/>
                <a:ahLst/>
                <a:cxnLst/>
                <a:rect r="r" b="b" t="t" l="l"/>
                <a:pathLst>
                  <a:path h="1126052" w="8513733">
                    <a:moveTo>
                      <a:pt x="7960013" y="46489"/>
                    </a:moveTo>
                    <a:cubicBezTo>
                      <a:pt x="8239413" y="46489"/>
                      <a:pt x="8466743" y="277645"/>
                      <a:pt x="8466743" y="561747"/>
                    </a:cubicBezTo>
                    <a:cubicBezTo>
                      <a:pt x="8466743" y="845849"/>
                      <a:pt x="8239413" y="1077005"/>
                      <a:pt x="7960013" y="1077005"/>
                    </a:cubicBezTo>
                    <a:lnTo>
                      <a:pt x="553720" y="1077005"/>
                    </a:lnTo>
                    <a:cubicBezTo>
                      <a:pt x="274320" y="1077005"/>
                      <a:pt x="46990" y="845849"/>
                      <a:pt x="46990" y="561747"/>
                    </a:cubicBezTo>
                    <a:cubicBezTo>
                      <a:pt x="46990" y="277645"/>
                      <a:pt x="274320" y="46489"/>
                      <a:pt x="553720" y="46489"/>
                    </a:cubicBezTo>
                    <a:lnTo>
                      <a:pt x="7960013" y="46489"/>
                    </a:lnTo>
                    <a:moveTo>
                      <a:pt x="7960013" y="0"/>
                    </a:moveTo>
                    <a:lnTo>
                      <a:pt x="553720" y="0"/>
                    </a:lnTo>
                    <a:cubicBezTo>
                      <a:pt x="247650" y="0"/>
                      <a:pt x="0" y="251818"/>
                      <a:pt x="0" y="563039"/>
                    </a:cubicBezTo>
                    <a:cubicBezTo>
                      <a:pt x="0" y="874259"/>
                      <a:pt x="247650" y="1126052"/>
                      <a:pt x="553720" y="1126052"/>
                    </a:cubicBezTo>
                    <a:lnTo>
                      <a:pt x="7960013" y="1126052"/>
                    </a:lnTo>
                    <a:cubicBezTo>
                      <a:pt x="8266083" y="1126052"/>
                      <a:pt x="8513733" y="874259"/>
                      <a:pt x="8513733" y="563039"/>
                    </a:cubicBezTo>
                    <a:cubicBezTo>
                      <a:pt x="8512463" y="251818"/>
                      <a:pt x="8264813" y="0"/>
                      <a:pt x="7960013" y="0"/>
                    </a:cubicBezTo>
                    <a:close/>
                  </a:path>
                </a:pathLst>
              </a:custGeom>
              <a:solidFill>
                <a:srgbClr val="FFFFFF">
                  <a:alpha val="7843"/>
                </a:srgbClr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1156361" y="122964"/>
              <a:ext cx="9362459" cy="1279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06"/>
                </a:lnSpc>
              </a:pPr>
              <a:r>
                <a:rPr lang="en-US" sz="3172">
                  <a:solidFill>
                    <a:srgbClr val="FFFFFF"/>
                  </a:solidFill>
                  <a:latin typeface="Code Pro"/>
                </a:rPr>
                <a:t>Will you guys please guess this for me?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627980" y="8975813"/>
            <a:ext cx="631320" cy="631320"/>
            <a:chOff x="0" y="0"/>
            <a:chExt cx="841759" cy="841759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841759" cy="841759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9804"/>
                </a:srgbClr>
              </a:solidFill>
            </p:spPr>
          </p:sp>
        </p:grpSp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8496" y="78496"/>
              <a:ext cx="684768" cy="684768"/>
            </a:xfrm>
            <a:prstGeom prst="rect">
              <a:avLst/>
            </a:prstGeom>
          </p:spPr>
        </p:pic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67480" y="294201"/>
              <a:ext cx="154864" cy="253358"/>
            </a:xfrm>
            <a:prstGeom prst="rect">
              <a:avLst/>
            </a:prstGeom>
          </p:spPr>
        </p:pic>
      </p:grpSp>
      <p:grpSp>
        <p:nvGrpSpPr>
          <p:cNvPr name="Group 15" id="15"/>
          <p:cNvGrpSpPr/>
          <p:nvPr/>
        </p:nvGrpSpPr>
        <p:grpSpPr>
          <a:xfrm rot="0">
            <a:off x="457200" y="542925"/>
            <a:ext cx="475573" cy="475573"/>
            <a:chOff x="0" y="0"/>
            <a:chExt cx="634097" cy="634097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634097" cy="634097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</p:grpSp>
        <p:pic>
          <p:nvPicPr>
            <p:cNvPr name="Picture 18" id="18"/>
            <p:cNvPicPr>
              <a:picLocks noChangeAspect="true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9131" y="59131"/>
              <a:ext cx="515836" cy="515836"/>
            </a:xfrm>
            <a:prstGeom prst="rect">
              <a:avLst/>
            </a:prstGeom>
          </p:spPr>
        </p:pic>
        <p:pic>
          <p:nvPicPr>
            <p:cNvPr name="Picture 19" id="19"/>
            <p:cNvPicPr>
              <a:picLocks noChangeAspect="true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1981" y="227167"/>
              <a:ext cx="270136" cy="179763"/>
            </a:xfrm>
            <a:prstGeom prst="rect">
              <a:avLst/>
            </a:prstGeom>
          </p:spPr>
        </p:pic>
      </p:grpSp>
      <p:sp>
        <p:nvSpPr>
          <p:cNvPr name="TextBox 20" id="20"/>
          <p:cNvSpPr txBox="true"/>
          <p:nvPr/>
        </p:nvSpPr>
        <p:spPr>
          <a:xfrm rot="0">
            <a:off x="1252834" y="598784"/>
            <a:ext cx="5668822" cy="373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7"/>
              </a:lnSpc>
            </a:pPr>
            <a:r>
              <a:rPr lang="en-US" spc="43" sz="2169">
                <a:solidFill>
                  <a:srgbClr val="FFFFFF"/>
                </a:solidFill>
                <a:latin typeface="League Spartan"/>
              </a:rPr>
              <a:t>Muhammad Talha  |  Umama Khan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627980" y="8975813"/>
            <a:ext cx="631320" cy="631320"/>
            <a:chOff x="0" y="0"/>
            <a:chExt cx="841759" cy="8417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41759" cy="841759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9804"/>
                </a:srgbClr>
              </a:solidFill>
            </p:spPr>
          </p:sp>
        </p:grp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8496" y="78496"/>
              <a:ext cx="684768" cy="68476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67480" y="294201"/>
              <a:ext cx="154864" cy="253358"/>
            </a:xfrm>
            <a:prstGeom prst="rect">
              <a:avLst/>
            </a:prstGeom>
          </p:spPr>
        </p:pic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6921656" y="3935021"/>
            <a:ext cx="3859825" cy="38550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5108924" y="1711251"/>
            <a:ext cx="8070151" cy="1223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20"/>
              </a:lnSpc>
            </a:pPr>
            <a:r>
              <a:rPr lang="en-US" sz="6400">
                <a:solidFill>
                  <a:srgbClr val="FFFFFF"/>
                </a:solidFill>
                <a:latin typeface="Agrandir Grand Medium"/>
              </a:rPr>
              <a:t>Using QR Code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FFFFFF"/>
                </a:solidFill>
                <a:latin typeface="Gothic A1 Bold"/>
              </a:rPr>
              <a:t>02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457200" y="542925"/>
            <a:ext cx="475573" cy="475573"/>
            <a:chOff x="0" y="0"/>
            <a:chExt cx="634097" cy="634097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634097" cy="634097"/>
              <a:chOff x="0" y="0"/>
              <a:chExt cx="6350000" cy="6350000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</p:grpSp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9131" y="59131"/>
              <a:ext cx="515836" cy="515836"/>
            </a:xfrm>
            <a:prstGeom prst="rect">
              <a:avLst/>
            </a:prstGeom>
          </p:spPr>
        </p:pic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1981" y="227167"/>
              <a:ext cx="270136" cy="179763"/>
            </a:xfrm>
            <a:prstGeom prst="rect">
              <a:avLst/>
            </a:prstGeom>
          </p:spPr>
        </p:pic>
      </p:grpSp>
      <p:sp>
        <p:nvSpPr>
          <p:cNvPr name="TextBox 16" id="16"/>
          <p:cNvSpPr txBox="true"/>
          <p:nvPr/>
        </p:nvSpPr>
        <p:spPr>
          <a:xfrm rot="0">
            <a:off x="1252834" y="598784"/>
            <a:ext cx="5668822" cy="373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7"/>
              </a:lnSpc>
            </a:pPr>
            <a:r>
              <a:rPr lang="en-US" spc="43" sz="2169">
                <a:solidFill>
                  <a:srgbClr val="FFFFFF"/>
                </a:solidFill>
                <a:latin typeface="League Spartan"/>
              </a:rPr>
              <a:t>Muhammad Talha  |  Umama Khan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627980" y="8975813"/>
            <a:ext cx="631320" cy="631320"/>
            <a:chOff x="0" y="0"/>
            <a:chExt cx="841759" cy="8417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41759" cy="841759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9804"/>
                </a:srgbClr>
              </a:solidFill>
            </p:spPr>
          </p:sp>
        </p:grp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8496" y="78496"/>
              <a:ext cx="684768" cy="68476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67480" y="294201"/>
              <a:ext cx="154864" cy="253358"/>
            </a:xfrm>
            <a:prstGeom prst="rect">
              <a:avLst/>
            </a:prstGeom>
          </p:spPr>
        </p:pic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737748" y="7051130"/>
            <a:ext cx="2812504" cy="2812504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4673621" y="1475698"/>
            <a:ext cx="8940758" cy="1101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97"/>
              </a:lnSpc>
            </a:pPr>
            <a:r>
              <a:rPr lang="en-US" sz="5844">
                <a:solidFill>
                  <a:srgbClr val="FFFFFF"/>
                </a:solidFill>
                <a:latin typeface="Agrandir Grand Medium"/>
              </a:rPr>
              <a:t>What is QR Code?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FFFFFF"/>
                </a:solidFill>
                <a:latin typeface="Gothic A1 Bold"/>
              </a:rPr>
              <a:t>03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457200" y="542925"/>
            <a:ext cx="475573" cy="475573"/>
            <a:chOff x="0" y="0"/>
            <a:chExt cx="634097" cy="634097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634097" cy="634097"/>
              <a:chOff x="0" y="0"/>
              <a:chExt cx="6350000" cy="6350000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</p:grpSp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9131" y="59131"/>
              <a:ext cx="515836" cy="515836"/>
            </a:xfrm>
            <a:prstGeom prst="rect">
              <a:avLst/>
            </a:prstGeom>
          </p:spPr>
        </p:pic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1981" y="227167"/>
              <a:ext cx="270136" cy="179763"/>
            </a:xfrm>
            <a:prstGeom prst="rect">
              <a:avLst/>
            </a:prstGeom>
          </p:spPr>
        </p:pic>
      </p:grpSp>
      <p:sp>
        <p:nvSpPr>
          <p:cNvPr name="TextBox 16" id="16"/>
          <p:cNvSpPr txBox="true"/>
          <p:nvPr/>
        </p:nvSpPr>
        <p:spPr>
          <a:xfrm rot="0">
            <a:off x="1252834" y="598784"/>
            <a:ext cx="5668822" cy="373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7"/>
              </a:lnSpc>
            </a:pPr>
            <a:r>
              <a:rPr lang="en-US" spc="43" sz="2169">
                <a:solidFill>
                  <a:srgbClr val="FFFFFF"/>
                </a:solidFill>
                <a:latin typeface="League Spartan"/>
              </a:rPr>
              <a:t>Muhammad Talha  |  Umama Khan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47554" y="2882839"/>
            <a:ext cx="14992893" cy="4454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73655" indent="-336827" lvl="1">
              <a:lnSpc>
                <a:spcPts val="4368"/>
              </a:lnSpc>
              <a:buFont typeface="Arial"/>
              <a:buChar char="•"/>
            </a:pPr>
            <a:r>
              <a:rPr lang="en-US" sz="3120">
                <a:solidFill>
                  <a:srgbClr val="FFFFFF"/>
                </a:solidFill>
                <a:latin typeface="Code Pro"/>
              </a:rPr>
              <a:t>A Quick Response code (QR- code) is a two-dimensional bar code designed by Denso </a:t>
            </a:r>
            <a:r>
              <a:rPr lang="en-US" sz="3120">
                <a:solidFill>
                  <a:srgbClr val="FFFFFF"/>
                </a:solidFill>
                <a:latin typeface="Arimo"/>
              </a:rPr>
              <a:t>Wave in 1994 in Japan. </a:t>
            </a:r>
          </a:p>
          <a:p>
            <a:pPr>
              <a:lnSpc>
                <a:spcPts val="4368"/>
              </a:lnSpc>
            </a:pPr>
          </a:p>
          <a:p>
            <a:pPr marL="673655" indent="-336827" lvl="1">
              <a:lnSpc>
                <a:spcPts val="4368"/>
              </a:lnSpc>
              <a:buFont typeface="Arial"/>
              <a:buChar char="•"/>
            </a:pPr>
            <a:r>
              <a:rPr lang="en-US" sz="3120">
                <a:solidFill>
                  <a:srgbClr val="FFFFFF"/>
                </a:solidFill>
                <a:latin typeface="Arimo"/>
              </a:rPr>
              <a:t>A QR code is arranged in rows and columns of black and</a:t>
            </a:r>
          </a:p>
          <a:p>
            <a:pPr>
              <a:lnSpc>
                <a:spcPts val="4368"/>
              </a:lnSpc>
            </a:pPr>
            <a:r>
              <a:rPr lang="en-US" sz="3120">
                <a:solidFill>
                  <a:srgbClr val="FFFFFF"/>
                </a:solidFill>
                <a:latin typeface="Code Pro"/>
              </a:rPr>
              <a:t>      </a:t>
            </a:r>
            <a:r>
              <a:rPr lang="en-US" sz="3120">
                <a:solidFill>
                  <a:srgbClr val="FFFFFF"/>
                </a:solidFill>
                <a:latin typeface="Arimo"/>
              </a:rPr>
              <a:t>white and has been designed to be read by smartphone and webcams</a:t>
            </a:r>
          </a:p>
          <a:p>
            <a:pPr>
              <a:lnSpc>
                <a:spcPts val="4368"/>
              </a:lnSpc>
            </a:pPr>
          </a:p>
          <a:p>
            <a:pPr marL="673655" indent="-336827" lvl="1">
              <a:lnSpc>
                <a:spcPts val="4368"/>
              </a:lnSpc>
              <a:buFont typeface="Arial"/>
              <a:buChar char="•"/>
            </a:pPr>
            <a:r>
              <a:rPr lang="en-US" sz="3120">
                <a:solidFill>
                  <a:srgbClr val="FFFFFF"/>
                </a:solidFill>
                <a:latin typeface="Arimo"/>
              </a:rPr>
              <a:t>A QR code can hide a large amount of numeric and alphanumeric data.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627980" y="8975813"/>
            <a:ext cx="631320" cy="631320"/>
            <a:chOff x="0" y="0"/>
            <a:chExt cx="841759" cy="8417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41759" cy="841759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9804"/>
                </a:srgbClr>
              </a:solidFill>
            </p:spPr>
          </p:sp>
        </p:grp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8496" y="78496"/>
              <a:ext cx="684768" cy="68476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67480" y="294201"/>
              <a:ext cx="154864" cy="253358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457200" y="542925"/>
            <a:ext cx="475573" cy="475573"/>
            <a:chOff x="0" y="0"/>
            <a:chExt cx="634097" cy="63409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34097" cy="634097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</p:grp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9131" y="59131"/>
              <a:ext cx="515836" cy="515836"/>
            </a:xfrm>
            <a:prstGeom prst="rect">
              <a:avLst/>
            </a:prstGeom>
          </p:spPr>
        </p:pic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1981" y="227167"/>
              <a:ext cx="270136" cy="179763"/>
            </a:xfrm>
            <a:prstGeom prst="rect">
              <a:avLst/>
            </a:prstGeom>
          </p:spPr>
        </p:pic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6104067" y="-14804"/>
            <a:ext cx="2195030" cy="2902519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6380786" y="1226906"/>
            <a:ext cx="5526428" cy="1026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0"/>
              </a:lnSpc>
            </a:pPr>
            <a:r>
              <a:rPr lang="en-US" sz="5400">
                <a:solidFill>
                  <a:srgbClr val="FFFFFF"/>
                </a:solidFill>
                <a:latin typeface="Agrandir Grand Medium"/>
              </a:rPr>
              <a:t>Introduction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FFFFFF"/>
                </a:solidFill>
                <a:latin typeface="Gothic A1 Bold"/>
              </a:rPr>
              <a:t>04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52834" y="598784"/>
            <a:ext cx="5668822" cy="373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7"/>
              </a:lnSpc>
            </a:pPr>
            <a:r>
              <a:rPr lang="en-US" spc="43" sz="2169">
                <a:solidFill>
                  <a:srgbClr val="FFFFFF"/>
                </a:solidFill>
                <a:latin typeface="League Spartan"/>
              </a:rPr>
              <a:t>Muhammad Talha  |  Umama Khan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47554" y="2821040"/>
            <a:ext cx="14992893" cy="3842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3120">
                <a:solidFill>
                  <a:srgbClr val="FFFFFF"/>
                </a:solidFill>
                <a:latin typeface="Code Pro"/>
              </a:rPr>
              <a:t>It is a well-known fact that virtually all educational or commercial organizations </a:t>
            </a:r>
            <a:r>
              <a:rPr lang="en-US" sz="3120">
                <a:solidFill>
                  <a:srgbClr val="FFFFFF"/>
                </a:solidFill>
                <a:latin typeface="Code Pro"/>
              </a:rPr>
              <a:t>need to properly record the attendance of their students or employees for effective planning, management, and functioning of the organization. </a:t>
            </a:r>
          </a:p>
          <a:p>
            <a:pPr algn="ctr">
              <a:lnSpc>
                <a:spcPts val="4368"/>
              </a:lnSpc>
            </a:pPr>
            <a:r>
              <a:rPr lang="en-US" sz="3120">
                <a:solidFill>
                  <a:srgbClr val="FFFFFF"/>
                </a:solidFill>
                <a:latin typeface="Code Pro"/>
              </a:rPr>
              <a:t>In most universities in developing countries, student attendance is usually taken by the old file system approach by calling students' name and using paper sheets, this approach is being used for a long time.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47554" y="6997274"/>
            <a:ext cx="14992893" cy="2190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8"/>
              </a:lnSpc>
            </a:pPr>
            <a:r>
              <a:rPr lang="en-US" sz="3120">
                <a:solidFill>
                  <a:srgbClr val="FFFFFF"/>
                </a:solidFill>
                <a:latin typeface="Code Pro"/>
              </a:rPr>
              <a:t>Keeping these issues in mind, we designed and</a:t>
            </a:r>
          </a:p>
          <a:p>
            <a:pPr algn="ctr">
              <a:lnSpc>
                <a:spcPts val="4368"/>
              </a:lnSpc>
            </a:pPr>
            <a:r>
              <a:rPr lang="en-US" sz="3120">
                <a:solidFill>
                  <a:srgbClr val="FFFFFF"/>
                </a:solidFill>
                <a:latin typeface="Arimo"/>
              </a:rPr>
              <a:t>implemented a system to overcome the problems associated with attendance recording.</a:t>
            </a:r>
          </a:p>
          <a:p>
            <a:pPr algn="ctr">
              <a:lnSpc>
                <a:spcPts val="4368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627980" y="8975813"/>
            <a:ext cx="631320" cy="631320"/>
            <a:chOff x="0" y="0"/>
            <a:chExt cx="841759" cy="8417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41759" cy="841759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9804"/>
                </a:srgbClr>
              </a:solidFill>
            </p:spPr>
          </p:sp>
        </p:grp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8496" y="78496"/>
              <a:ext cx="684768" cy="68476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67480" y="294201"/>
              <a:ext cx="154864" cy="253358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457200" y="542925"/>
            <a:ext cx="475573" cy="475573"/>
            <a:chOff x="0" y="0"/>
            <a:chExt cx="634097" cy="63409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34097" cy="634097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</p:grp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9131" y="59131"/>
              <a:ext cx="515836" cy="515836"/>
            </a:xfrm>
            <a:prstGeom prst="rect">
              <a:avLst/>
            </a:prstGeom>
          </p:spPr>
        </p:pic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1981" y="227167"/>
              <a:ext cx="270136" cy="179763"/>
            </a:xfrm>
            <a:prstGeom prst="rect">
              <a:avLst/>
            </a:prstGeom>
          </p:spPr>
        </p:pic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4499198" y="-2418839"/>
            <a:ext cx="5520205" cy="6456380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6380786" y="1226906"/>
            <a:ext cx="5526428" cy="1026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0"/>
              </a:lnSpc>
            </a:pPr>
            <a:r>
              <a:rPr lang="en-US" sz="5400">
                <a:solidFill>
                  <a:srgbClr val="FFFFFF"/>
                </a:solidFill>
                <a:latin typeface="Agrandir Grand Medium"/>
              </a:rPr>
              <a:t>Mechanism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FFFFFF"/>
                </a:solidFill>
                <a:latin typeface="Gothic A1 Bold"/>
              </a:rPr>
              <a:t>05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52834" y="598784"/>
            <a:ext cx="5668822" cy="373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7"/>
              </a:lnSpc>
            </a:pPr>
            <a:r>
              <a:rPr lang="en-US" spc="43" sz="2169">
                <a:solidFill>
                  <a:srgbClr val="FFFFFF"/>
                </a:solidFill>
                <a:latin typeface="League Spartan"/>
              </a:rPr>
              <a:t>Muhammad Talha  |  Umama Khan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52834" y="2644225"/>
            <a:ext cx="9942854" cy="671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88"/>
              </a:lnSpc>
            </a:pPr>
            <a:r>
              <a:rPr lang="en-US" sz="3920">
                <a:solidFill>
                  <a:srgbClr val="FFFFFF"/>
                </a:solidFill>
                <a:latin typeface="Code Pro"/>
              </a:rPr>
              <a:t>This project consists of two attributes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2773" y="3931148"/>
            <a:ext cx="15405868" cy="4180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46372" indent="-423186" lvl="1">
              <a:lnSpc>
                <a:spcPts val="5488"/>
              </a:lnSpc>
              <a:buFont typeface="Arial"/>
              <a:buChar char="•"/>
            </a:pPr>
            <a:r>
              <a:rPr lang="en-US" sz="3920">
                <a:solidFill>
                  <a:srgbClr val="FFFFFF"/>
                </a:solidFill>
                <a:latin typeface="Code Pro"/>
              </a:rPr>
              <a:t>firstly, you will write the names or roll numbers of students/employees in a text file to generate the QR code individually. </a:t>
            </a:r>
          </a:p>
          <a:p>
            <a:pPr>
              <a:lnSpc>
                <a:spcPts val="5488"/>
              </a:lnSpc>
            </a:pPr>
          </a:p>
          <a:p>
            <a:pPr marL="846372" indent="-423186" lvl="1">
              <a:lnSpc>
                <a:spcPts val="5488"/>
              </a:lnSpc>
              <a:buFont typeface="Arial"/>
              <a:buChar char="•"/>
            </a:pPr>
            <a:r>
              <a:rPr lang="en-US" sz="3920">
                <a:solidFill>
                  <a:srgbClr val="FFFFFF"/>
                </a:solidFill>
                <a:latin typeface="Code Pro"/>
              </a:rPr>
              <a:t>It will take the employees/student's name or roll numbers and generate the QR codes.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627980" y="8975813"/>
            <a:ext cx="631320" cy="631320"/>
            <a:chOff x="0" y="0"/>
            <a:chExt cx="841759" cy="8417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41759" cy="841759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9804"/>
                </a:srgbClr>
              </a:solidFill>
            </p:spPr>
          </p:sp>
        </p:grp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8496" y="78496"/>
              <a:ext cx="684768" cy="68476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67480" y="294201"/>
              <a:ext cx="154864" cy="253358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457200" y="542925"/>
            <a:ext cx="475573" cy="475573"/>
            <a:chOff x="0" y="0"/>
            <a:chExt cx="634097" cy="63409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34097" cy="634097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</p:grp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9131" y="59131"/>
              <a:ext cx="515836" cy="515836"/>
            </a:xfrm>
            <a:prstGeom prst="rect">
              <a:avLst/>
            </a:prstGeom>
          </p:spPr>
        </p:pic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1981" y="227167"/>
              <a:ext cx="270136" cy="179763"/>
            </a:xfrm>
            <a:prstGeom prst="rect">
              <a:avLst/>
            </a:prstGeom>
          </p:spPr>
        </p:pic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4499198" y="-2685265"/>
            <a:ext cx="5520205" cy="6456380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6380786" y="1226906"/>
            <a:ext cx="5526428" cy="1026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0"/>
              </a:lnSpc>
            </a:pPr>
            <a:r>
              <a:rPr lang="en-US" sz="5400">
                <a:solidFill>
                  <a:srgbClr val="FFFFFF"/>
                </a:solidFill>
                <a:latin typeface="Agrandir Grand Medium"/>
              </a:rPr>
              <a:t>Mechanism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FFFFFF"/>
                </a:solidFill>
                <a:latin typeface="Gothic A1 Bold"/>
              </a:rPr>
              <a:t>06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52834" y="598784"/>
            <a:ext cx="5668822" cy="373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7"/>
              </a:lnSpc>
            </a:pPr>
            <a:r>
              <a:rPr lang="en-US" spc="43" sz="2169">
                <a:solidFill>
                  <a:srgbClr val="FFFFFF"/>
                </a:solidFill>
                <a:latin typeface="League Spartan"/>
              </a:rPr>
              <a:t>Muhammad Talha  |  Umama Khan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2453725"/>
            <a:ext cx="15405868" cy="6282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46372" indent="-423186" lvl="1">
              <a:lnSpc>
                <a:spcPts val="5488"/>
              </a:lnSpc>
              <a:buFont typeface="Arial"/>
              <a:buChar char="•"/>
            </a:pPr>
            <a:r>
              <a:rPr lang="en-US" sz="3920">
                <a:solidFill>
                  <a:srgbClr val="FFFFFF"/>
                </a:solidFill>
                <a:latin typeface="Code Pro"/>
              </a:rPr>
              <a:t>The Second file will allow you to scan the generated QR code on the webcam of your laptop/PC.</a:t>
            </a:r>
          </a:p>
          <a:p>
            <a:pPr>
              <a:lnSpc>
                <a:spcPts val="5488"/>
              </a:lnSpc>
            </a:pPr>
          </a:p>
          <a:p>
            <a:pPr marL="846372" indent="-423186" lvl="1">
              <a:lnSpc>
                <a:spcPts val="5488"/>
              </a:lnSpc>
              <a:buFont typeface="Arial"/>
              <a:buChar char="•"/>
            </a:pPr>
            <a:r>
              <a:rPr lang="en-US" sz="3920">
                <a:solidFill>
                  <a:srgbClr val="FFFFFF"/>
                </a:solidFill>
                <a:latin typeface="Code Pro"/>
              </a:rPr>
              <a:t>Your attendance will automatically be marked after scanning  QR code.</a:t>
            </a:r>
          </a:p>
          <a:p>
            <a:pPr>
              <a:lnSpc>
                <a:spcPts val="5488"/>
              </a:lnSpc>
            </a:pPr>
          </a:p>
          <a:p>
            <a:pPr marL="846372" indent="-423186" lvl="1">
              <a:lnSpc>
                <a:spcPts val="5488"/>
              </a:lnSpc>
              <a:buFont typeface="Arial"/>
              <a:buChar char="•"/>
            </a:pPr>
            <a:r>
              <a:rPr lang="en-US" sz="3920">
                <a:solidFill>
                  <a:srgbClr val="FFFFFF"/>
                </a:solidFill>
                <a:latin typeface="Code Pro"/>
              </a:rPr>
              <a:t> When you are finished from scanning the QR codes, all you need to do is to exit the program and it will generate a text file of attendees.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627980" y="8975813"/>
            <a:ext cx="631320" cy="631320"/>
            <a:chOff x="0" y="0"/>
            <a:chExt cx="841759" cy="8417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41759" cy="841759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9804"/>
                </a:srgbClr>
              </a:solidFill>
            </p:spPr>
          </p:sp>
        </p:grp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8496" y="78496"/>
              <a:ext cx="684768" cy="68476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67480" y="294201"/>
              <a:ext cx="154864" cy="253358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457200" y="542925"/>
            <a:ext cx="475573" cy="475573"/>
            <a:chOff x="0" y="0"/>
            <a:chExt cx="634097" cy="63409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34097" cy="634097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</p:grp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9131" y="59131"/>
              <a:ext cx="515836" cy="515836"/>
            </a:xfrm>
            <a:prstGeom prst="rect">
              <a:avLst/>
            </a:prstGeom>
          </p:spPr>
        </p:pic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1981" y="227167"/>
              <a:ext cx="270136" cy="179763"/>
            </a:xfrm>
            <a:prstGeom prst="rect">
              <a:avLst/>
            </a:prstGeom>
          </p:spPr>
        </p:pic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5458836" y="-604239"/>
            <a:ext cx="2969609" cy="3245474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FFFFFF"/>
                </a:solidFill>
                <a:latin typeface="Gothic A1 Bold"/>
              </a:rPr>
              <a:t>07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52834" y="598784"/>
            <a:ext cx="5668822" cy="373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7"/>
              </a:lnSpc>
            </a:pPr>
            <a:r>
              <a:rPr lang="en-US" spc="43" sz="2169">
                <a:solidFill>
                  <a:srgbClr val="FFFFFF"/>
                </a:solidFill>
                <a:latin typeface="League Spartan"/>
              </a:rPr>
              <a:t>Muhammad Talha  |  Umama Khan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61081" y="1217381"/>
            <a:ext cx="3965838" cy="1026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0"/>
              </a:lnSpc>
            </a:pPr>
            <a:r>
              <a:rPr lang="en-US" sz="5400">
                <a:solidFill>
                  <a:srgbClr val="FFFFFF"/>
                </a:solidFill>
                <a:latin typeface="Agrandir Grand Medium"/>
              </a:rPr>
              <a:t>Libraries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135746" y="2231963"/>
            <a:ext cx="12243103" cy="617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86"/>
              </a:lnSpc>
            </a:pPr>
            <a:r>
              <a:rPr lang="en-US" sz="3561">
                <a:solidFill>
                  <a:srgbClr val="FFFFFF"/>
                </a:solidFill>
                <a:latin typeface="Code Pro"/>
              </a:rPr>
              <a:t>We have used some of the built-in libraries of python.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3230452"/>
            <a:ext cx="11253111" cy="1078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52067" indent="-326034" lvl="1">
              <a:lnSpc>
                <a:spcPts val="4228"/>
              </a:lnSpc>
              <a:buFont typeface="Arial"/>
              <a:buChar char="•"/>
            </a:pPr>
            <a:r>
              <a:rPr lang="en-US" sz="3020">
                <a:solidFill>
                  <a:srgbClr val="FFFFFF"/>
                </a:solidFill>
                <a:latin typeface="Fira Code Bold"/>
              </a:rPr>
              <a:t>import myqr</a:t>
            </a:r>
          </a:p>
          <a:p>
            <a:pPr>
              <a:lnSpc>
                <a:spcPts val="4228"/>
              </a:lnSpc>
            </a:pPr>
            <a:r>
              <a:rPr lang="en-US" sz="3020">
                <a:solidFill>
                  <a:srgbClr val="FFFFFF"/>
                </a:solidFill>
                <a:latin typeface="Code Pro"/>
              </a:rPr>
              <a:t>MyQR is a library that can generate custom QR codes.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2773" y="4764734"/>
            <a:ext cx="16649049" cy="1611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52067" indent="-326034" lvl="1">
              <a:lnSpc>
                <a:spcPts val="4228"/>
              </a:lnSpc>
              <a:buFont typeface="Arial"/>
              <a:buChar char="•"/>
            </a:pPr>
            <a:r>
              <a:rPr lang="en-US" sz="3020">
                <a:solidFill>
                  <a:srgbClr val="FFFFFF"/>
                </a:solidFill>
                <a:latin typeface="Fira Code Bold"/>
              </a:rPr>
              <a:t>import os</a:t>
            </a:r>
          </a:p>
          <a:p>
            <a:pPr>
              <a:lnSpc>
                <a:spcPts val="4228"/>
              </a:lnSpc>
            </a:pPr>
            <a:r>
              <a:rPr lang="en-US" sz="3020">
                <a:solidFill>
                  <a:srgbClr val="FFFFFF"/>
                </a:solidFill>
                <a:latin typeface="Code Pro"/>
              </a:rPr>
              <a:t>OS is a in Python that provides functions for creating and removing a directory (folder), fetching its contents, changing and identifying the current directory, etc</a:t>
            </a:r>
            <a:r>
              <a:rPr lang="en-US" sz="3020">
                <a:solidFill>
                  <a:srgbClr val="FFFFFF"/>
                </a:solidFill>
                <a:latin typeface="Code Pro"/>
              </a:rPr>
              <a:t>.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32773" y="6719067"/>
            <a:ext cx="16649049" cy="1611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52067" indent="-326034" lvl="1">
              <a:lnSpc>
                <a:spcPts val="4228"/>
              </a:lnSpc>
              <a:buFont typeface="Arial"/>
              <a:buChar char="•"/>
            </a:pPr>
            <a:r>
              <a:rPr lang="en-US" sz="3020">
                <a:solidFill>
                  <a:srgbClr val="FFFFFF"/>
                </a:solidFill>
                <a:latin typeface="Fira Code Bold"/>
              </a:rPr>
              <a:t>import base64</a:t>
            </a:r>
          </a:p>
          <a:p>
            <a:pPr>
              <a:lnSpc>
                <a:spcPts val="4228"/>
              </a:lnSpc>
            </a:pPr>
            <a:r>
              <a:rPr lang="en-US" sz="3020">
                <a:solidFill>
                  <a:srgbClr val="FFFFFF"/>
                </a:solidFill>
                <a:latin typeface="Code Pro"/>
              </a:rPr>
              <a:t>In Python the base64 module is used to encode and decode data. First, the strings are converted into byte-like objects and then encoded using the base64 module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627980" y="8975813"/>
            <a:ext cx="631320" cy="631320"/>
            <a:chOff x="0" y="0"/>
            <a:chExt cx="841759" cy="8417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41759" cy="841759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9804"/>
                </a:srgbClr>
              </a:solidFill>
            </p:spPr>
          </p:sp>
        </p:grp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8496" y="78496"/>
              <a:ext cx="684768" cy="68476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67480" y="294201"/>
              <a:ext cx="154864" cy="253358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457200" y="542925"/>
            <a:ext cx="475573" cy="475573"/>
            <a:chOff x="0" y="0"/>
            <a:chExt cx="634097" cy="63409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34097" cy="634097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</p:grp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9131" y="59131"/>
              <a:ext cx="515836" cy="515836"/>
            </a:xfrm>
            <a:prstGeom prst="rect">
              <a:avLst/>
            </a:prstGeom>
          </p:spPr>
        </p:pic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1981" y="227167"/>
              <a:ext cx="270136" cy="179763"/>
            </a:xfrm>
            <a:prstGeom prst="rect">
              <a:avLst/>
            </a:prstGeom>
          </p:spPr>
        </p:pic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5458836" y="-604239"/>
            <a:ext cx="2969609" cy="3245474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FFFFFF"/>
                </a:solidFill>
                <a:latin typeface="Gothic A1 Bold"/>
              </a:rPr>
              <a:t>08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52834" y="598784"/>
            <a:ext cx="5668822" cy="373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7"/>
              </a:lnSpc>
            </a:pPr>
            <a:r>
              <a:rPr lang="en-US" spc="43" sz="2169">
                <a:solidFill>
                  <a:srgbClr val="FFFFFF"/>
                </a:solidFill>
                <a:latin typeface="League Spartan"/>
              </a:rPr>
              <a:t>Muhammad Talha  |  Umama Khan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61081" y="1217381"/>
            <a:ext cx="3965838" cy="1026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0"/>
              </a:lnSpc>
            </a:pPr>
            <a:r>
              <a:rPr lang="en-US" sz="5400">
                <a:solidFill>
                  <a:srgbClr val="FFFFFF"/>
                </a:solidFill>
                <a:latin typeface="Agrandir Grand Medium"/>
              </a:rPr>
              <a:t>Libraries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135746" y="2231963"/>
            <a:ext cx="12243103" cy="617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86"/>
              </a:lnSpc>
            </a:pPr>
            <a:r>
              <a:rPr lang="en-US" sz="3561">
                <a:solidFill>
                  <a:srgbClr val="FFFFFF"/>
                </a:solidFill>
                <a:latin typeface="Code Pro"/>
              </a:rPr>
              <a:t>We have used some of the built-in libraries of python.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3230452"/>
            <a:ext cx="13792376" cy="1078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52067" indent="-326034" lvl="1">
              <a:lnSpc>
                <a:spcPts val="4228"/>
              </a:lnSpc>
              <a:buFont typeface="Arial"/>
              <a:buChar char="•"/>
            </a:pPr>
            <a:r>
              <a:rPr lang="en-US" sz="3020">
                <a:solidFill>
                  <a:srgbClr val="FFFFFF"/>
                </a:solidFill>
                <a:latin typeface="Fira Code Bold"/>
              </a:rPr>
              <a:t>import datetime</a:t>
            </a:r>
          </a:p>
          <a:p>
            <a:pPr>
              <a:lnSpc>
                <a:spcPts val="4228"/>
              </a:lnSpc>
            </a:pPr>
            <a:r>
              <a:rPr lang="en-US" sz="3020">
                <a:solidFill>
                  <a:srgbClr val="FFFFFF"/>
                </a:solidFill>
                <a:latin typeface="Code Pro"/>
              </a:rPr>
              <a:t>datetime library can be imported to work with the date as well as time</a:t>
            </a:r>
            <a:r>
              <a:rPr lang="en-US" sz="3020">
                <a:solidFill>
                  <a:srgbClr val="FFFFFF"/>
                </a:solidFill>
                <a:latin typeface="Code Pro"/>
              </a:rPr>
              <a:t>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2773" y="4526609"/>
            <a:ext cx="16649049" cy="2144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52067" indent="-326034" lvl="1">
              <a:lnSpc>
                <a:spcPts val="4228"/>
              </a:lnSpc>
              <a:buFont typeface="Arial"/>
              <a:buChar char="•"/>
            </a:pPr>
            <a:r>
              <a:rPr lang="en-US" sz="3020">
                <a:solidFill>
                  <a:srgbClr val="FFFFFF"/>
                </a:solidFill>
                <a:latin typeface="Fira Code Bold"/>
              </a:rPr>
              <a:t>import cv2 </a:t>
            </a:r>
          </a:p>
          <a:p>
            <a:pPr>
              <a:lnSpc>
                <a:spcPts val="4228"/>
              </a:lnSpc>
            </a:pPr>
            <a:r>
              <a:rPr lang="en-US" sz="3020">
                <a:solidFill>
                  <a:srgbClr val="FFFFFF"/>
                </a:solidFill>
                <a:latin typeface="Code Pro"/>
              </a:rPr>
              <a:t> Capturing video using OpenCV</a:t>
            </a:r>
          </a:p>
          <a:p>
            <a:pPr algn="just">
              <a:lnSpc>
                <a:spcPts val="4228"/>
              </a:lnSpc>
            </a:pPr>
            <a:r>
              <a:rPr lang="en-US" sz="3020">
                <a:solidFill>
                  <a:srgbClr val="FFFFFF"/>
                </a:solidFill>
                <a:latin typeface="Code Pro"/>
              </a:rPr>
              <a:t> OpenCV has a function to read video, which is cv2. VideoCapture(). We can access the webcam.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32773" y="7061967"/>
            <a:ext cx="16649049" cy="1078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52067" indent="-326034" lvl="1">
              <a:lnSpc>
                <a:spcPts val="4228"/>
              </a:lnSpc>
              <a:buFont typeface="Arial"/>
              <a:buChar char="•"/>
            </a:pPr>
            <a:r>
              <a:rPr lang="en-US" sz="3020">
                <a:solidFill>
                  <a:srgbClr val="FFFFFF"/>
                </a:solidFill>
                <a:latin typeface="Fira Code Bold"/>
              </a:rPr>
              <a:t>import pyzbar</a:t>
            </a:r>
          </a:p>
          <a:p>
            <a:pPr>
              <a:lnSpc>
                <a:spcPts val="4228"/>
              </a:lnSpc>
            </a:pPr>
            <a:r>
              <a:rPr lang="en-US" sz="3020">
                <a:solidFill>
                  <a:srgbClr val="FFFFFF"/>
                </a:solidFill>
                <a:latin typeface="Code Pro"/>
              </a:rPr>
              <a:t>A pure Python library that reads one-dimensional barcodes and QR codes.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627980" y="8975813"/>
            <a:ext cx="631320" cy="631320"/>
            <a:chOff x="0" y="0"/>
            <a:chExt cx="841759" cy="84175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41759" cy="841759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9804"/>
                </a:srgbClr>
              </a:solidFill>
            </p:spPr>
          </p:sp>
        </p:grp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78496" y="78496"/>
              <a:ext cx="684768" cy="68476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67480" y="294201"/>
              <a:ext cx="154864" cy="253358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457200" y="542925"/>
            <a:ext cx="475573" cy="475573"/>
            <a:chOff x="0" y="0"/>
            <a:chExt cx="634097" cy="63409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34097" cy="634097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</p:grp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9131" y="59131"/>
              <a:ext cx="515836" cy="515836"/>
            </a:xfrm>
            <a:prstGeom prst="rect">
              <a:avLst/>
            </a:prstGeom>
          </p:spPr>
        </p:pic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81981" y="227167"/>
              <a:ext cx="270136" cy="179763"/>
            </a:xfrm>
            <a:prstGeom prst="rect">
              <a:avLst/>
            </a:prstGeom>
          </p:spPr>
        </p:pic>
      </p:grpSp>
      <p:sp>
        <p:nvSpPr>
          <p:cNvPr name="TextBox 13" id="13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FFFFFF"/>
                </a:solidFill>
                <a:latin typeface="Gothic A1 Bold"/>
              </a:rPr>
              <a:t>09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2834" y="598784"/>
            <a:ext cx="5668822" cy="373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7"/>
              </a:lnSpc>
            </a:pPr>
            <a:r>
              <a:rPr lang="en-US" spc="43" sz="2169">
                <a:solidFill>
                  <a:srgbClr val="FFFFFF"/>
                </a:solidFill>
                <a:latin typeface="League Spartan"/>
              </a:rPr>
              <a:t>Muhammad Talha  |  Umama Khan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4287643" y="98847"/>
            <a:ext cx="3822187" cy="3473413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3962621" y="3829054"/>
            <a:ext cx="10362758" cy="2257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61"/>
              </a:lnSpc>
            </a:pPr>
            <a:r>
              <a:rPr lang="en-US" sz="5217">
                <a:solidFill>
                  <a:srgbClr val="FFFFFF"/>
                </a:solidFill>
                <a:latin typeface="Agrandir Grand Medium Bold"/>
              </a:rPr>
              <a:t>Let's have a quick look at the demo!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DAFDcG6byho</dc:identifier>
  <dcterms:modified xsi:type="dcterms:W3CDTF">2011-08-01T06:04:30Z</dcterms:modified>
  <cp:revision>1</cp:revision>
  <dc:title>Muhammad Talha | Umama Khan</dc:title>
</cp:coreProperties>
</file>

<file path=docProps/thumbnail.jpeg>
</file>